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"/>
  </p:notesMasterIdLst>
  <p:sldIdLst>
    <p:sldId id="261" r:id="rId2"/>
    <p:sldId id="256" r:id="rId3"/>
    <p:sldId id="264" r:id="rId4"/>
    <p:sldId id="263" r:id="rId5"/>
    <p:sldId id="259" r:id="rId6"/>
    <p:sldId id="265" r:id="rId7"/>
  </p:sldIdLst>
  <p:sldSz cx="12192000" cy="6858000"/>
  <p:notesSz cx="6858000" cy="9144000"/>
  <p:embeddedFontLst>
    <p:embeddedFont>
      <p:font typeface="Roboto" panose="02000000000000000000" pitchFamily="2" charset="0"/>
      <p:regular r:id="rId9"/>
      <p:bold r:id="rId10"/>
      <p:italic r:id="rId11"/>
      <p:boldItalic r:id="rId12"/>
    </p:embeddedFont>
    <p:embeddedFont>
      <p:font typeface="Roboto Light" panose="02000000000000000000" pitchFamily="2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1" roundtripDataSignature="AMtx7mg2YTIWfhiVJ5Zk3BCZZlv7c3Vou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824F8D0-ACB2-40AB-ADA5-2E47CB13865F}">
  <a:tblStyle styleId="{F824F8D0-ACB2-40AB-ADA5-2E47CB13865F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viewProps" Target="view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2" name="Google Shape;62;p2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8" name="Google Shape;68;p2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1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" name="Google Shape;9;p1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5" name="Google Shape;15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" name="Google Shape;27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1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4" name="Google Shape;34;p1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Google Shape;37;p1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Google Shape;3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1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Google Shape;55;p2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6" name="Google Shape;56;p2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0.png"/><Relationship Id="rId21" Type="http://schemas.openxmlformats.org/officeDocument/2006/relationships/image" Target="../media/image25.png"/><Relationship Id="rId42" Type="http://schemas.openxmlformats.org/officeDocument/2006/relationships/image" Target="../media/image46.png"/><Relationship Id="rId47" Type="http://schemas.openxmlformats.org/officeDocument/2006/relationships/image" Target="../media/image51.png"/><Relationship Id="rId63" Type="http://schemas.openxmlformats.org/officeDocument/2006/relationships/image" Target="../media/image67.png"/><Relationship Id="rId68" Type="http://schemas.openxmlformats.org/officeDocument/2006/relationships/image" Target="../media/image72.png"/><Relationship Id="rId16" Type="http://schemas.openxmlformats.org/officeDocument/2006/relationships/image" Target="../media/image20.png"/><Relationship Id="rId11" Type="http://schemas.openxmlformats.org/officeDocument/2006/relationships/image" Target="../media/image15.png"/><Relationship Id="rId24" Type="http://schemas.openxmlformats.org/officeDocument/2006/relationships/image" Target="../media/image28.png"/><Relationship Id="rId32" Type="http://schemas.openxmlformats.org/officeDocument/2006/relationships/image" Target="../media/image36.png"/><Relationship Id="rId37" Type="http://schemas.openxmlformats.org/officeDocument/2006/relationships/image" Target="../media/image41.png"/><Relationship Id="rId40" Type="http://schemas.openxmlformats.org/officeDocument/2006/relationships/image" Target="../media/image44.png"/><Relationship Id="rId45" Type="http://schemas.openxmlformats.org/officeDocument/2006/relationships/image" Target="../media/image49.png"/><Relationship Id="rId53" Type="http://schemas.openxmlformats.org/officeDocument/2006/relationships/image" Target="../media/image57.png"/><Relationship Id="rId58" Type="http://schemas.openxmlformats.org/officeDocument/2006/relationships/image" Target="../media/image62.png"/><Relationship Id="rId66" Type="http://schemas.openxmlformats.org/officeDocument/2006/relationships/image" Target="../media/image70.png"/><Relationship Id="rId74" Type="http://schemas.openxmlformats.org/officeDocument/2006/relationships/image" Target="../media/image78.png"/><Relationship Id="rId79" Type="http://schemas.openxmlformats.org/officeDocument/2006/relationships/image" Target="../media/image82.png"/><Relationship Id="rId5" Type="http://schemas.openxmlformats.org/officeDocument/2006/relationships/image" Target="../media/image9.png"/><Relationship Id="rId61" Type="http://schemas.openxmlformats.org/officeDocument/2006/relationships/image" Target="../media/image65.png"/><Relationship Id="rId19" Type="http://schemas.openxmlformats.org/officeDocument/2006/relationships/image" Target="../media/image2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Relationship Id="rId27" Type="http://schemas.openxmlformats.org/officeDocument/2006/relationships/image" Target="../media/image31.png"/><Relationship Id="rId30" Type="http://schemas.openxmlformats.org/officeDocument/2006/relationships/image" Target="../media/image34.png"/><Relationship Id="rId35" Type="http://schemas.openxmlformats.org/officeDocument/2006/relationships/image" Target="../media/image39.png"/><Relationship Id="rId43" Type="http://schemas.openxmlformats.org/officeDocument/2006/relationships/image" Target="../media/image47.png"/><Relationship Id="rId48" Type="http://schemas.openxmlformats.org/officeDocument/2006/relationships/image" Target="../media/image52.png"/><Relationship Id="rId56" Type="http://schemas.openxmlformats.org/officeDocument/2006/relationships/image" Target="../media/image60.png"/><Relationship Id="rId64" Type="http://schemas.openxmlformats.org/officeDocument/2006/relationships/image" Target="../media/image68.png"/><Relationship Id="rId69" Type="http://schemas.openxmlformats.org/officeDocument/2006/relationships/image" Target="../media/image73.png"/><Relationship Id="rId77" Type="http://schemas.openxmlformats.org/officeDocument/2006/relationships/image" Target="../media/image4.png"/><Relationship Id="rId8" Type="http://schemas.openxmlformats.org/officeDocument/2006/relationships/image" Target="../media/image12.png"/><Relationship Id="rId51" Type="http://schemas.openxmlformats.org/officeDocument/2006/relationships/image" Target="../media/image55.png"/><Relationship Id="rId72" Type="http://schemas.openxmlformats.org/officeDocument/2006/relationships/image" Target="../media/image76.png"/><Relationship Id="rId3" Type="http://schemas.openxmlformats.org/officeDocument/2006/relationships/image" Target="../media/image7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33" Type="http://schemas.openxmlformats.org/officeDocument/2006/relationships/image" Target="../media/image37.png"/><Relationship Id="rId38" Type="http://schemas.openxmlformats.org/officeDocument/2006/relationships/image" Target="../media/image42.png"/><Relationship Id="rId46" Type="http://schemas.openxmlformats.org/officeDocument/2006/relationships/image" Target="../media/image50.png"/><Relationship Id="rId59" Type="http://schemas.openxmlformats.org/officeDocument/2006/relationships/image" Target="../media/image63.png"/><Relationship Id="rId67" Type="http://schemas.openxmlformats.org/officeDocument/2006/relationships/image" Target="../media/image71.png"/><Relationship Id="rId20" Type="http://schemas.openxmlformats.org/officeDocument/2006/relationships/image" Target="../media/image24.png"/><Relationship Id="rId41" Type="http://schemas.openxmlformats.org/officeDocument/2006/relationships/image" Target="../media/image45.png"/><Relationship Id="rId54" Type="http://schemas.openxmlformats.org/officeDocument/2006/relationships/image" Target="../media/image58.png"/><Relationship Id="rId62" Type="http://schemas.openxmlformats.org/officeDocument/2006/relationships/image" Target="../media/image66.png"/><Relationship Id="rId70" Type="http://schemas.openxmlformats.org/officeDocument/2006/relationships/image" Target="../media/image74.png"/><Relationship Id="rId75" Type="http://schemas.openxmlformats.org/officeDocument/2006/relationships/image" Target="../media/image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28" Type="http://schemas.openxmlformats.org/officeDocument/2006/relationships/image" Target="../media/image32.png"/><Relationship Id="rId36" Type="http://schemas.openxmlformats.org/officeDocument/2006/relationships/image" Target="../media/image40.png"/><Relationship Id="rId49" Type="http://schemas.openxmlformats.org/officeDocument/2006/relationships/image" Target="../media/image53.png"/><Relationship Id="rId57" Type="http://schemas.openxmlformats.org/officeDocument/2006/relationships/image" Target="../media/image61.png"/><Relationship Id="rId10" Type="http://schemas.openxmlformats.org/officeDocument/2006/relationships/image" Target="../media/image14.png"/><Relationship Id="rId31" Type="http://schemas.openxmlformats.org/officeDocument/2006/relationships/image" Target="../media/image35.png"/><Relationship Id="rId44" Type="http://schemas.openxmlformats.org/officeDocument/2006/relationships/image" Target="../media/image48.png"/><Relationship Id="rId52" Type="http://schemas.openxmlformats.org/officeDocument/2006/relationships/image" Target="../media/image56.png"/><Relationship Id="rId60" Type="http://schemas.openxmlformats.org/officeDocument/2006/relationships/image" Target="../media/image64.png"/><Relationship Id="rId65" Type="http://schemas.openxmlformats.org/officeDocument/2006/relationships/image" Target="../media/image69.png"/><Relationship Id="rId73" Type="http://schemas.openxmlformats.org/officeDocument/2006/relationships/image" Target="../media/image77.png"/><Relationship Id="rId78" Type="http://schemas.openxmlformats.org/officeDocument/2006/relationships/image" Target="../media/image81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9" Type="http://schemas.openxmlformats.org/officeDocument/2006/relationships/image" Target="../media/image43.png"/><Relationship Id="rId34" Type="http://schemas.openxmlformats.org/officeDocument/2006/relationships/image" Target="../media/image38.png"/><Relationship Id="rId50" Type="http://schemas.openxmlformats.org/officeDocument/2006/relationships/image" Target="../media/image54.png"/><Relationship Id="rId55" Type="http://schemas.openxmlformats.org/officeDocument/2006/relationships/image" Target="../media/image59.png"/><Relationship Id="rId76" Type="http://schemas.openxmlformats.org/officeDocument/2006/relationships/image" Target="../media/image80.png"/><Relationship Id="rId7" Type="http://schemas.openxmlformats.org/officeDocument/2006/relationships/image" Target="../media/image11.png"/><Relationship Id="rId71" Type="http://schemas.openxmlformats.org/officeDocument/2006/relationships/image" Target="../media/image75.png"/><Relationship Id="rId2" Type="http://schemas.openxmlformats.org/officeDocument/2006/relationships/notesSlide" Target="../notesSlides/notesSlide3.xml"/><Relationship Id="rId29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8CD31C6-A45A-B11D-A8C6-8D1D4286EC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0225" y="0"/>
            <a:ext cx="9131775" cy="6858000"/>
          </a:xfrm>
          <a:prstGeom prst="rect">
            <a:avLst/>
          </a:prstGeom>
        </p:spPr>
      </p:pic>
      <p:pic>
        <p:nvPicPr>
          <p:cNvPr id="224" name="Google Shape;224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25" y="0"/>
            <a:ext cx="121878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6"/>
          <p:cNvSpPr txBox="1"/>
          <p:nvPr/>
        </p:nvSpPr>
        <p:spPr>
          <a:xfrm>
            <a:off x="757672" y="1251870"/>
            <a:ext cx="501806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rPr>
              <a:t>Relatório de Ouvidoria </a:t>
            </a:r>
            <a:endParaRPr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26" name="Google Shape;226;p6"/>
          <p:cNvSpPr txBox="1"/>
          <p:nvPr/>
        </p:nvSpPr>
        <p:spPr>
          <a:xfrm>
            <a:off x="865827" y="1898160"/>
            <a:ext cx="4605106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00B05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rPr>
              <a:t>Evoy Administradora de Consórcio Ltda</a:t>
            </a:r>
            <a:endParaRPr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27" name="Google Shape;227;p6"/>
          <p:cNvSpPr txBox="1"/>
          <p:nvPr/>
        </p:nvSpPr>
        <p:spPr>
          <a:xfrm>
            <a:off x="1173733" y="3150030"/>
            <a:ext cx="339382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</a:t>
            </a:r>
            <a:r>
              <a:rPr lang="pt-BR" sz="24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rPr>
              <a:t>º Semestre</a:t>
            </a:r>
            <a:r>
              <a:rPr lang="pt-BR" sz="24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de </a:t>
            </a:r>
            <a:r>
              <a:rPr lang="pt-BR" sz="24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rPr>
              <a:t>2026</a:t>
            </a:r>
            <a:endParaRPr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10" y="0"/>
            <a:ext cx="1218937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"/>
          <p:cNvSpPr txBox="1"/>
          <p:nvPr/>
        </p:nvSpPr>
        <p:spPr>
          <a:xfrm>
            <a:off x="1513564" y="1075959"/>
            <a:ext cx="933350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rgbClr val="9AFF00"/>
                </a:solidFill>
                <a:latin typeface="Arial"/>
                <a:ea typeface="Arial"/>
                <a:cs typeface="Arial"/>
                <a:sym typeface="Arial"/>
              </a:rPr>
              <a:t>A Ouvidoria Evoy é o canal dedicado para ouvir e atender você!</a:t>
            </a:r>
            <a:endParaRPr sz="2400" dirty="0"/>
          </a:p>
        </p:txBody>
      </p:sp>
      <p:sp>
        <p:nvSpPr>
          <p:cNvPr id="80" name="Google Shape;80;p1"/>
          <p:cNvSpPr txBox="1"/>
          <p:nvPr/>
        </p:nvSpPr>
        <p:spPr>
          <a:xfrm>
            <a:off x="1513564" y="1768751"/>
            <a:ext cx="9164869" cy="3539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A Ouvidoria da Evoy é o canal de última instância para tratamento das demandas dos clientes, atuando de forma independente, transparente e resolutiva. Além de analisar manifestações e mediar conflitos, seu papel é gerar aprendizados e promover melhorias contínuas nos processos, contribuindo para uma experiência cada vez melhor para os consorciados e para o fortalecimento da relação de confiança com nossos clientes.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pt-BR" sz="1600" dirty="0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Acreditamos na excelência do atendimento e, por isso, investimos continuamente na capacitação de nossos colaboradores, no aprimoramento de processos e no fortalecimento de nossos canais de relacionamento. Ainda assim, caso sua demanda não tenha sido resolvida ou a resposta apresentada não atenda às suas expectativas, a Ouvidoria Evoy está à sua disposição.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pt-BR" sz="1600" dirty="0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Contamos com uma equipe especializada e preparada para avaliar cada manifestação com atenção, utilizando as informações recebidas como oportunidades de melhoria contínua em nossos processos, produtos e serviços</a:t>
            </a:r>
            <a:endParaRPr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76;p1">
            <a:extLst>
              <a:ext uri="{FF2B5EF4-FFF2-40B4-BE49-F238E27FC236}">
                <a16:creationId xmlns:a16="http://schemas.microsoft.com/office/drawing/2014/main" id="{17A9DD51-3A6B-DBB3-4368-7441C5A8099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621" y="1"/>
            <a:ext cx="1218937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80;p1">
            <a:extLst>
              <a:ext uri="{FF2B5EF4-FFF2-40B4-BE49-F238E27FC236}">
                <a16:creationId xmlns:a16="http://schemas.microsoft.com/office/drawing/2014/main" id="{74B324B0-3D5A-E07D-255B-9F2402E1FAB9}"/>
              </a:ext>
            </a:extLst>
          </p:cNvPr>
          <p:cNvSpPr txBox="1"/>
          <p:nvPr/>
        </p:nvSpPr>
        <p:spPr>
          <a:xfrm>
            <a:off x="1513564" y="1768751"/>
            <a:ext cx="916486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buNone/>
            </a:pPr>
            <a:r>
              <a:rPr lang="pt-BR" sz="16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jornada de atendimento da Evoy é estruturada para oferecer agilidade e eficiência na resolução das demandas. Caso precise de suporte, utilize os nossos canais oficiais de primeira instância:</a:t>
            </a:r>
          </a:p>
        </p:txBody>
      </p:sp>
      <p:sp>
        <p:nvSpPr>
          <p:cNvPr id="6" name="Google Shape;79;p1">
            <a:extLst>
              <a:ext uri="{FF2B5EF4-FFF2-40B4-BE49-F238E27FC236}">
                <a16:creationId xmlns:a16="http://schemas.microsoft.com/office/drawing/2014/main" id="{283ACD76-1070-02F3-D38F-9D720F11C3DE}"/>
              </a:ext>
            </a:extLst>
          </p:cNvPr>
          <p:cNvSpPr txBox="1"/>
          <p:nvPr/>
        </p:nvSpPr>
        <p:spPr>
          <a:xfrm>
            <a:off x="1513564" y="1075959"/>
            <a:ext cx="933350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rgbClr val="9AFF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rPr>
              <a:t>Canais de atendimento</a:t>
            </a:r>
            <a:endParaRPr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Google Shape;80;p1">
            <a:extLst>
              <a:ext uri="{FF2B5EF4-FFF2-40B4-BE49-F238E27FC236}">
                <a16:creationId xmlns:a16="http://schemas.microsoft.com/office/drawing/2014/main" id="{9E550C3E-3AAF-D45B-C394-6FAB3D59DB5A}"/>
              </a:ext>
            </a:extLst>
          </p:cNvPr>
          <p:cNvSpPr txBox="1"/>
          <p:nvPr/>
        </p:nvSpPr>
        <p:spPr>
          <a:xfrm>
            <a:off x="1513563" y="2613541"/>
            <a:ext cx="9164869" cy="3416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lvl="0" indent="-285750" algn="just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Telefone ou WhatsApp: (11) 3003-2201</a:t>
            </a:r>
          </a:p>
          <a:p>
            <a:pPr marL="285750" lvl="0" indent="-285750" algn="just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E-mail: ola@evoyconsorcios.com.br</a:t>
            </a:r>
          </a:p>
          <a:p>
            <a:pPr marL="285750" lvl="0" indent="-285750" algn="just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SAC: 0800 0800 030 </a:t>
            </a:r>
          </a:p>
          <a:p>
            <a:pPr lvl="0"/>
            <a:endParaRPr lang="pt-BR" sz="1600" dirty="0">
              <a:solidFill>
                <a:schemeClr val="lt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just"/>
            <a:r>
              <a:rPr lang="pt-BR" sz="16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 a demanda não foi resolvida pode contar com a atuação da Ouvidoria. Ela funciona como a nossa instância final de atendimento, exclusiva para casos que já passaram pelos canais oficiais acima e não foram solucionados no prazo. </a:t>
            </a:r>
          </a:p>
          <a:p>
            <a:endParaRPr lang="pt-BR" sz="1600" dirty="0">
              <a:solidFill>
                <a:schemeClr val="lt1"/>
              </a:solidFill>
              <a:latin typeface="Roboto Light"/>
              <a:ea typeface="Roboto Light"/>
              <a:cs typeface="Roboto Light"/>
            </a:endParaRPr>
          </a:p>
          <a:p>
            <a:r>
              <a:rPr lang="pt-BR" sz="2200" dirty="0">
                <a:solidFill>
                  <a:srgbClr val="9AFF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 Ouvidoria</a:t>
            </a:r>
          </a:p>
          <a:p>
            <a:endParaRPr lang="pt-BR" sz="1600" dirty="0">
              <a:solidFill>
                <a:schemeClr val="lt1"/>
              </a:solidFill>
              <a:latin typeface="Roboto Light"/>
              <a:ea typeface="Roboto Light"/>
              <a:cs typeface="Roboto Light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Telefone: 0800 0800 024</a:t>
            </a: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E-mail: ouvidoria@evoyconsorcios.com.br</a:t>
            </a:r>
          </a:p>
          <a:p>
            <a:pPr lvl="0">
              <a:buClr>
                <a:schemeClr val="bg1"/>
              </a:buClr>
            </a:pPr>
            <a:r>
              <a:rPr lang="pt-BR" sz="16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Atendimento: de segunda a sexta-feira das 09h às 18h.</a:t>
            </a:r>
          </a:p>
        </p:txBody>
      </p:sp>
    </p:spTree>
    <p:extLst>
      <p:ext uri="{BB962C8B-B14F-4D97-AF65-F5344CB8AC3E}">
        <p14:creationId xmlns:p14="http://schemas.microsoft.com/office/powerpoint/2010/main" val="2646465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A99033-8CBD-8371-F1DC-364C304914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3FF339E-3183-21F5-01E0-04CDE38D17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Google Shape;110;p3">
            <a:extLst>
              <a:ext uri="{FF2B5EF4-FFF2-40B4-BE49-F238E27FC236}">
                <a16:creationId xmlns:a16="http://schemas.microsoft.com/office/drawing/2014/main" id="{FF75E6B6-C3F3-8FE0-C475-79D4E3E41A7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1424" y="-2325"/>
            <a:ext cx="12189379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28D59AF-3910-60DF-6966-168B3E439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422" y="783419"/>
            <a:ext cx="7427292" cy="677888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54744DEF-5B78-6085-7358-17C9EE01E3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0763" y="1461307"/>
            <a:ext cx="9580718" cy="491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282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"/>
          <p:cNvSpPr txBox="1"/>
          <p:nvPr/>
        </p:nvSpPr>
        <p:spPr>
          <a:xfrm>
            <a:off x="1108597" y="666023"/>
            <a:ext cx="417646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00382E"/>
                </a:solidFill>
                <a:latin typeface="Arial"/>
                <a:ea typeface="Arial"/>
                <a:cs typeface="Arial"/>
                <a:sym typeface="Arial"/>
              </a:rPr>
              <a:t>Ícones padrão Evoy</a:t>
            </a:r>
            <a:endParaRPr/>
          </a:p>
        </p:txBody>
      </p:sp>
      <p:sp>
        <p:nvSpPr>
          <p:cNvPr id="127" name="Google Shape;127;p4"/>
          <p:cNvSpPr txBox="1"/>
          <p:nvPr/>
        </p:nvSpPr>
        <p:spPr>
          <a:xfrm>
            <a:off x="3651653" y="631377"/>
            <a:ext cx="50274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00382E"/>
                </a:solidFill>
                <a:latin typeface="Arial"/>
                <a:ea typeface="Arial"/>
                <a:cs typeface="Arial"/>
                <a:sym typeface="Arial"/>
              </a:rPr>
              <a:t>Disponibilizamos slides com 2 cores diferentes, ambos com as mesmas informações. Substitua os ícones de acordo com a cor do fundo de slide que você vai utilizar na sua apresentação.</a:t>
            </a:r>
            <a:endParaRPr sz="1200" b="1">
              <a:solidFill>
                <a:srgbClr val="00382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4"/>
          <p:cNvSpPr txBox="1"/>
          <p:nvPr/>
        </p:nvSpPr>
        <p:spPr>
          <a:xfrm>
            <a:off x="441451" y="1907613"/>
            <a:ext cx="502742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00382E"/>
                </a:solidFill>
                <a:latin typeface="Arial"/>
                <a:ea typeface="Arial"/>
                <a:cs typeface="Arial"/>
                <a:sym typeface="Arial"/>
              </a:rPr>
              <a:t>Ícones para slide com fundo verde</a:t>
            </a:r>
            <a:endParaRPr sz="1200" b="1">
              <a:solidFill>
                <a:srgbClr val="00382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" name="Google Shape;13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5126" y="3153097"/>
            <a:ext cx="323467" cy="269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64286" y="4517923"/>
            <a:ext cx="269772" cy="269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30375" y="3826037"/>
            <a:ext cx="253187" cy="269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61688" y="3191751"/>
            <a:ext cx="408107" cy="207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19431" y="3153097"/>
            <a:ext cx="509569" cy="269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430234" y="3173822"/>
            <a:ext cx="415426" cy="226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260684" y="5767384"/>
            <a:ext cx="229431" cy="34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29229" y="4494689"/>
            <a:ext cx="316820" cy="256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234164" y="5233697"/>
            <a:ext cx="341945" cy="237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036576" y="5798077"/>
            <a:ext cx="286775" cy="301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4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732036" y="5179159"/>
            <a:ext cx="322025" cy="326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172427" y="3855107"/>
            <a:ext cx="441968" cy="213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4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2300286" y="4491048"/>
            <a:ext cx="234819" cy="313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4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4437064" y="5174139"/>
            <a:ext cx="404365" cy="334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4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350696" y="4504660"/>
            <a:ext cx="296901" cy="291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4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3806890" y="3789149"/>
            <a:ext cx="200748" cy="315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4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3681792" y="5755255"/>
            <a:ext cx="403425" cy="326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4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4545037" y="5798096"/>
            <a:ext cx="229431" cy="301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4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4522697" y="4482415"/>
            <a:ext cx="265624" cy="327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4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3074951" y="3767801"/>
            <a:ext cx="224602" cy="294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4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1327814" y="3809191"/>
            <a:ext cx="333972" cy="269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4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3684803" y="3191319"/>
            <a:ext cx="398547" cy="233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4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5124413" y="3220330"/>
            <a:ext cx="429165" cy="226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4"/>
          <p:cNvPicPr preferRelativeResize="0"/>
          <p:nvPr/>
        </p:nvPicPr>
        <p:blipFill rotWithShape="1">
          <a:blip r:embed="rId26">
            <a:alphaModFix/>
          </a:blip>
          <a:srcRect/>
          <a:stretch/>
        </p:blipFill>
        <p:spPr>
          <a:xfrm>
            <a:off x="549470" y="5800450"/>
            <a:ext cx="284025" cy="297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4"/>
          <p:cNvPicPr preferRelativeResize="0"/>
          <p:nvPr/>
        </p:nvPicPr>
        <p:blipFill rotWithShape="1">
          <a:blip r:embed="rId27">
            <a:alphaModFix/>
          </a:blip>
          <a:srcRect/>
          <a:stretch/>
        </p:blipFill>
        <p:spPr>
          <a:xfrm>
            <a:off x="5196409" y="5160825"/>
            <a:ext cx="312520" cy="355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4"/>
          <p:cNvPicPr preferRelativeResize="0"/>
          <p:nvPr/>
        </p:nvPicPr>
        <p:blipFill rotWithShape="1">
          <a:blip r:embed="rId28">
            <a:alphaModFix/>
          </a:blip>
          <a:srcRect/>
          <a:stretch/>
        </p:blipFill>
        <p:spPr>
          <a:xfrm>
            <a:off x="5225353" y="4497062"/>
            <a:ext cx="265624" cy="303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4"/>
          <p:cNvPicPr preferRelativeResize="0"/>
          <p:nvPr/>
        </p:nvPicPr>
        <p:blipFill rotWithShape="1">
          <a:blip r:embed="rId29">
            <a:alphaModFix/>
          </a:blip>
          <a:srcRect/>
          <a:stretch/>
        </p:blipFill>
        <p:spPr>
          <a:xfrm>
            <a:off x="1350220" y="5799834"/>
            <a:ext cx="297672" cy="298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4"/>
          <p:cNvPicPr preferRelativeResize="0"/>
          <p:nvPr/>
        </p:nvPicPr>
        <p:blipFill rotWithShape="1">
          <a:blip r:embed="rId30">
            <a:alphaModFix/>
          </a:blip>
          <a:srcRect/>
          <a:stretch/>
        </p:blipFill>
        <p:spPr>
          <a:xfrm>
            <a:off x="1334348" y="5178525"/>
            <a:ext cx="323386" cy="327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4"/>
          <p:cNvPicPr preferRelativeResize="0"/>
          <p:nvPr/>
        </p:nvPicPr>
        <p:blipFill rotWithShape="1">
          <a:blip r:embed="rId31">
            <a:alphaModFix/>
          </a:blip>
          <a:srcRect/>
          <a:stretch/>
        </p:blipFill>
        <p:spPr>
          <a:xfrm>
            <a:off x="5282961" y="3788242"/>
            <a:ext cx="172290" cy="343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4"/>
          <p:cNvPicPr preferRelativeResize="0"/>
          <p:nvPr/>
        </p:nvPicPr>
        <p:blipFill rotWithShape="1">
          <a:blip r:embed="rId32">
            <a:alphaModFix/>
          </a:blip>
          <a:srcRect/>
          <a:stretch/>
        </p:blipFill>
        <p:spPr>
          <a:xfrm>
            <a:off x="509420" y="3783781"/>
            <a:ext cx="348910" cy="348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4"/>
          <p:cNvPicPr preferRelativeResize="0"/>
          <p:nvPr/>
        </p:nvPicPr>
        <p:blipFill rotWithShape="1">
          <a:blip r:embed="rId33">
            <a:alphaModFix/>
          </a:blip>
          <a:srcRect/>
          <a:stretch/>
        </p:blipFill>
        <p:spPr>
          <a:xfrm>
            <a:off x="2218717" y="3174630"/>
            <a:ext cx="366972" cy="234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4"/>
          <p:cNvPicPr preferRelativeResize="0"/>
          <p:nvPr/>
        </p:nvPicPr>
        <p:blipFill rotWithShape="1">
          <a:blip r:embed="rId34">
            <a:alphaModFix/>
          </a:blip>
          <a:srcRect/>
          <a:stretch/>
        </p:blipFill>
        <p:spPr>
          <a:xfrm>
            <a:off x="2985483" y="4526869"/>
            <a:ext cx="369553" cy="255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4"/>
          <p:cNvPicPr preferRelativeResize="0"/>
          <p:nvPr/>
        </p:nvPicPr>
        <p:blipFill rotWithShape="1">
          <a:blip r:embed="rId35">
            <a:alphaModFix/>
          </a:blip>
          <a:srcRect/>
          <a:stretch/>
        </p:blipFill>
        <p:spPr>
          <a:xfrm>
            <a:off x="2950000" y="5194679"/>
            <a:ext cx="427041" cy="301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4"/>
          <p:cNvPicPr preferRelativeResize="0"/>
          <p:nvPr/>
        </p:nvPicPr>
        <p:blipFill rotWithShape="1">
          <a:blip r:embed="rId36">
            <a:alphaModFix/>
          </a:blip>
          <a:srcRect/>
          <a:stretch/>
        </p:blipFill>
        <p:spPr>
          <a:xfrm>
            <a:off x="565479" y="5240171"/>
            <a:ext cx="258087" cy="22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4"/>
          <p:cNvPicPr preferRelativeResize="0"/>
          <p:nvPr/>
        </p:nvPicPr>
        <p:blipFill rotWithShape="1">
          <a:blip r:embed="rId37">
            <a:alphaModFix/>
          </a:blip>
          <a:srcRect/>
          <a:stretch/>
        </p:blipFill>
        <p:spPr>
          <a:xfrm>
            <a:off x="6619312" y="3153097"/>
            <a:ext cx="323467" cy="269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4"/>
          <p:cNvPicPr preferRelativeResize="0"/>
          <p:nvPr/>
        </p:nvPicPr>
        <p:blipFill rotWithShape="1">
          <a:blip r:embed="rId38">
            <a:alphaModFix/>
          </a:blip>
          <a:srcRect/>
          <a:stretch/>
        </p:blipFill>
        <p:spPr>
          <a:xfrm>
            <a:off x="9858473" y="4517923"/>
            <a:ext cx="269772" cy="269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4"/>
          <p:cNvPicPr preferRelativeResize="0"/>
          <p:nvPr/>
        </p:nvPicPr>
        <p:blipFill rotWithShape="1">
          <a:blip r:embed="rId39">
            <a:alphaModFix/>
          </a:blip>
          <a:srcRect/>
          <a:stretch/>
        </p:blipFill>
        <p:spPr>
          <a:xfrm>
            <a:off x="10624561" y="3826037"/>
            <a:ext cx="253187" cy="269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4"/>
          <p:cNvPicPr preferRelativeResize="0"/>
          <p:nvPr/>
        </p:nvPicPr>
        <p:blipFill rotWithShape="1">
          <a:blip r:embed="rId40">
            <a:alphaModFix/>
          </a:blip>
          <a:srcRect/>
          <a:stretch/>
        </p:blipFill>
        <p:spPr>
          <a:xfrm>
            <a:off x="9055874" y="3191751"/>
            <a:ext cx="408107" cy="207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4"/>
          <p:cNvPicPr preferRelativeResize="0"/>
          <p:nvPr/>
        </p:nvPicPr>
        <p:blipFill rotWithShape="1">
          <a:blip r:embed="rId41">
            <a:alphaModFix/>
          </a:blip>
          <a:srcRect/>
          <a:stretch/>
        </p:blipFill>
        <p:spPr>
          <a:xfrm>
            <a:off x="7313617" y="3153097"/>
            <a:ext cx="509570" cy="269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4"/>
          <p:cNvPicPr preferRelativeResize="0"/>
          <p:nvPr/>
        </p:nvPicPr>
        <p:blipFill rotWithShape="1">
          <a:blip r:embed="rId42">
            <a:alphaModFix/>
          </a:blip>
          <a:srcRect/>
          <a:stretch/>
        </p:blipFill>
        <p:spPr>
          <a:xfrm>
            <a:off x="10524423" y="3173822"/>
            <a:ext cx="415425" cy="226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4"/>
          <p:cNvPicPr preferRelativeResize="0"/>
          <p:nvPr/>
        </p:nvPicPr>
        <p:blipFill rotWithShape="1">
          <a:blip r:embed="rId43">
            <a:alphaModFix/>
          </a:blip>
          <a:srcRect/>
          <a:stretch/>
        </p:blipFill>
        <p:spPr>
          <a:xfrm>
            <a:off x="8354870" y="5767384"/>
            <a:ext cx="229430" cy="34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4"/>
          <p:cNvPicPr preferRelativeResize="0"/>
          <p:nvPr/>
        </p:nvPicPr>
        <p:blipFill rotWithShape="1">
          <a:blip r:embed="rId44">
            <a:alphaModFix/>
          </a:blip>
          <a:srcRect/>
          <a:stretch/>
        </p:blipFill>
        <p:spPr>
          <a:xfrm>
            <a:off x="6623415" y="4494689"/>
            <a:ext cx="316819" cy="256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4"/>
          <p:cNvPicPr preferRelativeResize="0"/>
          <p:nvPr/>
        </p:nvPicPr>
        <p:blipFill rotWithShape="1">
          <a:blip r:embed="rId45">
            <a:alphaModFix/>
          </a:blip>
          <a:srcRect/>
          <a:stretch/>
        </p:blipFill>
        <p:spPr>
          <a:xfrm>
            <a:off x="9130764" y="5798077"/>
            <a:ext cx="286775" cy="301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4"/>
          <p:cNvPicPr preferRelativeResize="0"/>
          <p:nvPr/>
        </p:nvPicPr>
        <p:blipFill rotWithShape="1">
          <a:blip r:embed="rId46">
            <a:alphaModFix/>
          </a:blip>
          <a:srcRect/>
          <a:stretch/>
        </p:blipFill>
        <p:spPr>
          <a:xfrm>
            <a:off x="9826222" y="5179159"/>
            <a:ext cx="322025" cy="326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4"/>
          <p:cNvPicPr preferRelativeResize="0"/>
          <p:nvPr/>
        </p:nvPicPr>
        <p:blipFill rotWithShape="1">
          <a:blip r:embed="rId47">
            <a:alphaModFix/>
          </a:blip>
          <a:srcRect/>
          <a:stretch/>
        </p:blipFill>
        <p:spPr>
          <a:xfrm>
            <a:off x="8266615" y="3855107"/>
            <a:ext cx="441967" cy="213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4"/>
          <p:cNvPicPr preferRelativeResize="0"/>
          <p:nvPr/>
        </p:nvPicPr>
        <p:blipFill rotWithShape="1">
          <a:blip r:embed="rId48">
            <a:alphaModFix/>
          </a:blip>
          <a:srcRect/>
          <a:stretch/>
        </p:blipFill>
        <p:spPr>
          <a:xfrm>
            <a:off x="8394474" y="4491049"/>
            <a:ext cx="234820" cy="313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4"/>
          <p:cNvPicPr preferRelativeResize="0"/>
          <p:nvPr/>
        </p:nvPicPr>
        <p:blipFill rotWithShape="1">
          <a:blip r:embed="rId49">
            <a:alphaModFix/>
          </a:blip>
          <a:srcRect/>
          <a:stretch/>
        </p:blipFill>
        <p:spPr>
          <a:xfrm>
            <a:off x="10531251" y="5174137"/>
            <a:ext cx="404365" cy="334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4"/>
          <p:cNvPicPr preferRelativeResize="0"/>
          <p:nvPr/>
        </p:nvPicPr>
        <p:blipFill rotWithShape="1">
          <a:blip r:embed="rId50">
            <a:alphaModFix/>
          </a:blip>
          <a:srcRect/>
          <a:stretch/>
        </p:blipFill>
        <p:spPr>
          <a:xfrm>
            <a:off x="7444884" y="4504660"/>
            <a:ext cx="296900" cy="291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4"/>
          <p:cNvPicPr preferRelativeResize="0"/>
          <p:nvPr/>
        </p:nvPicPr>
        <p:blipFill rotWithShape="1">
          <a:blip r:embed="rId51">
            <a:alphaModFix/>
          </a:blip>
          <a:srcRect/>
          <a:stretch/>
        </p:blipFill>
        <p:spPr>
          <a:xfrm>
            <a:off x="9901079" y="3789149"/>
            <a:ext cx="200747" cy="315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4"/>
          <p:cNvPicPr preferRelativeResize="0"/>
          <p:nvPr/>
        </p:nvPicPr>
        <p:blipFill rotWithShape="1">
          <a:blip r:embed="rId52">
            <a:alphaModFix/>
          </a:blip>
          <a:srcRect/>
          <a:stretch/>
        </p:blipFill>
        <p:spPr>
          <a:xfrm>
            <a:off x="9775980" y="5755255"/>
            <a:ext cx="403425" cy="326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4"/>
          <p:cNvPicPr preferRelativeResize="0"/>
          <p:nvPr/>
        </p:nvPicPr>
        <p:blipFill rotWithShape="1">
          <a:blip r:embed="rId53">
            <a:alphaModFix/>
          </a:blip>
          <a:srcRect/>
          <a:stretch/>
        </p:blipFill>
        <p:spPr>
          <a:xfrm>
            <a:off x="10639224" y="5798097"/>
            <a:ext cx="229431" cy="301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4"/>
          <p:cNvPicPr preferRelativeResize="0"/>
          <p:nvPr/>
        </p:nvPicPr>
        <p:blipFill rotWithShape="1">
          <a:blip r:embed="rId54">
            <a:alphaModFix/>
          </a:blip>
          <a:srcRect/>
          <a:stretch/>
        </p:blipFill>
        <p:spPr>
          <a:xfrm>
            <a:off x="10616884" y="4482416"/>
            <a:ext cx="265624" cy="32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4"/>
          <p:cNvPicPr preferRelativeResize="0"/>
          <p:nvPr/>
        </p:nvPicPr>
        <p:blipFill rotWithShape="1">
          <a:blip r:embed="rId55">
            <a:alphaModFix/>
          </a:blip>
          <a:srcRect/>
          <a:stretch/>
        </p:blipFill>
        <p:spPr>
          <a:xfrm>
            <a:off x="9169138" y="3767800"/>
            <a:ext cx="224602" cy="294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4"/>
          <p:cNvPicPr preferRelativeResize="0"/>
          <p:nvPr/>
        </p:nvPicPr>
        <p:blipFill rotWithShape="1">
          <a:blip r:embed="rId56">
            <a:alphaModFix/>
          </a:blip>
          <a:srcRect/>
          <a:stretch/>
        </p:blipFill>
        <p:spPr>
          <a:xfrm>
            <a:off x="7422003" y="3809191"/>
            <a:ext cx="333971" cy="269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4"/>
          <p:cNvPicPr preferRelativeResize="0"/>
          <p:nvPr/>
        </p:nvPicPr>
        <p:blipFill rotWithShape="1">
          <a:blip r:embed="rId57">
            <a:alphaModFix/>
          </a:blip>
          <a:srcRect/>
          <a:stretch/>
        </p:blipFill>
        <p:spPr>
          <a:xfrm>
            <a:off x="9778989" y="3191319"/>
            <a:ext cx="398546" cy="233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4"/>
          <p:cNvPicPr preferRelativeResize="0"/>
          <p:nvPr/>
        </p:nvPicPr>
        <p:blipFill rotWithShape="1">
          <a:blip r:embed="rId58">
            <a:alphaModFix/>
          </a:blip>
          <a:srcRect/>
          <a:stretch/>
        </p:blipFill>
        <p:spPr>
          <a:xfrm>
            <a:off x="11218599" y="3180110"/>
            <a:ext cx="429163" cy="226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4"/>
          <p:cNvPicPr preferRelativeResize="0"/>
          <p:nvPr/>
        </p:nvPicPr>
        <p:blipFill rotWithShape="1">
          <a:blip r:embed="rId59">
            <a:alphaModFix/>
          </a:blip>
          <a:srcRect/>
          <a:stretch/>
        </p:blipFill>
        <p:spPr>
          <a:xfrm>
            <a:off x="6643657" y="5800449"/>
            <a:ext cx="284025" cy="29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4"/>
          <p:cNvPicPr preferRelativeResize="0"/>
          <p:nvPr/>
        </p:nvPicPr>
        <p:blipFill rotWithShape="1">
          <a:blip r:embed="rId60">
            <a:alphaModFix/>
          </a:blip>
          <a:srcRect/>
          <a:stretch/>
        </p:blipFill>
        <p:spPr>
          <a:xfrm>
            <a:off x="11290596" y="5160825"/>
            <a:ext cx="312520" cy="355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4"/>
          <p:cNvPicPr preferRelativeResize="0"/>
          <p:nvPr/>
        </p:nvPicPr>
        <p:blipFill rotWithShape="1">
          <a:blip r:embed="rId61">
            <a:alphaModFix/>
          </a:blip>
          <a:srcRect/>
          <a:stretch/>
        </p:blipFill>
        <p:spPr>
          <a:xfrm>
            <a:off x="11319540" y="4497064"/>
            <a:ext cx="265624" cy="303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4"/>
          <p:cNvPicPr preferRelativeResize="0"/>
          <p:nvPr/>
        </p:nvPicPr>
        <p:blipFill rotWithShape="1">
          <a:blip r:embed="rId62">
            <a:alphaModFix/>
          </a:blip>
          <a:srcRect/>
          <a:stretch/>
        </p:blipFill>
        <p:spPr>
          <a:xfrm>
            <a:off x="7444408" y="5799834"/>
            <a:ext cx="297671" cy="298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4"/>
          <p:cNvPicPr preferRelativeResize="0"/>
          <p:nvPr/>
        </p:nvPicPr>
        <p:blipFill rotWithShape="1">
          <a:blip r:embed="rId63">
            <a:alphaModFix/>
          </a:blip>
          <a:srcRect/>
          <a:stretch/>
        </p:blipFill>
        <p:spPr>
          <a:xfrm>
            <a:off x="7428535" y="5178524"/>
            <a:ext cx="323386" cy="327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4"/>
          <p:cNvPicPr preferRelativeResize="0"/>
          <p:nvPr/>
        </p:nvPicPr>
        <p:blipFill rotWithShape="1">
          <a:blip r:embed="rId64">
            <a:alphaModFix/>
          </a:blip>
          <a:srcRect/>
          <a:stretch/>
        </p:blipFill>
        <p:spPr>
          <a:xfrm>
            <a:off x="11377150" y="3788242"/>
            <a:ext cx="172289" cy="343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4"/>
          <p:cNvPicPr preferRelativeResize="0"/>
          <p:nvPr/>
        </p:nvPicPr>
        <p:blipFill rotWithShape="1">
          <a:blip r:embed="rId65">
            <a:alphaModFix/>
          </a:blip>
          <a:srcRect/>
          <a:stretch/>
        </p:blipFill>
        <p:spPr>
          <a:xfrm>
            <a:off x="6603607" y="3783783"/>
            <a:ext cx="348910" cy="348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4"/>
          <p:cNvPicPr preferRelativeResize="0"/>
          <p:nvPr/>
        </p:nvPicPr>
        <p:blipFill rotWithShape="1">
          <a:blip r:embed="rId66">
            <a:alphaModFix/>
          </a:blip>
          <a:srcRect/>
          <a:stretch/>
        </p:blipFill>
        <p:spPr>
          <a:xfrm>
            <a:off x="8312906" y="3174630"/>
            <a:ext cx="366971" cy="234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4"/>
          <p:cNvPicPr preferRelativeResize="0"/>
          <p:nvPr/>
        </p:nvPicPr>
        <p:blipFill rotWithShape="1">
          <a:blip r:embed="rId67">
            <a:alphaModFix/>
          </a:blip>
          <a:srcRect/>
          <a:stretch/>
        </p:blipFill>
        <p:spPr>
          <a:xfrm>
            <a:off x="9044187" y="5194680"/>
            <a:ext cx="427041" cy="301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4"/>
          <p:cNvPicPr preferRelativeResize="0"/>
          <p:nvPr/>
        </p:nvPicPr>
        <p:blipFill rotWithShape="1">
          <a:blip r:embed="rId68">
            <a:alphaModFix/>
          </a:blip>
          <a:srcRect/>
          <a:stretch/>
        </p:blipFill>
        <p:spPr>
          <a:xfrm>
            <a:off x="6659667" y="5240171"/>
            <a:ext cx="258087" cy="22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4"/>
          <p:cNvPicPr preferRelativeResize="0"/>
          <p:nvPr/>
        </p:nvPicPr>
        <p:blipFill rotWithShape="1">
          <a:blip r:embed="rId69">
            <a:alphaModFix/>
          </a:blip>
          <a:srcRect/>
          <a:stretch/>
        </p:blipFill>
        <p:spPr>
          <a:xfrm>
            <a:off x="9079669" y="4526869"/>
            <a:ext cx="369554" cy="255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4"/>
          <p:cNvPicPr preferRelativeResize="0"/>
          <p:nvPr/>
        </p:nvPicPr>
        <p:blipFill rotWithShape="1">
          <a:blip r:embed="rId70">
            <a:alphaModFix/>
          </a:blip>
          <a:srcRect/>
          <a:stretch/>
        </p:blipFill>
        <p:spPr>
          <a:xfrm>
            <a:off x="2601902" y="2496736"/>
            <a:ext cx="996637" cy="302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4"/>
          <p:cNvPicPr preferRelativeResize="0"/>
          <p:nvPr/>
        </p:nvPicPr>
        <p:blipFill rotWithShape="1">
          <a:blip r:embed="rId71">
            <a:alphaModFix/>
          </a:blip>
          <a:srcRect/>
          <a:stretch/>
        </p:blipFill>
        <p:spPr>
          <a:xfrm>
            <a:off x="8618106" y="2525364"/>
            <a:ext cx="996636" cy="30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4"/>
          <p:cNvPicPr preferRelativeResize="0"/>
          <p:nvPr/>
        </p:nvPicPr>
        <p:blipFill rotWithShape="1">
          <a:blip r:embed="rId72">
            <a:alphaModFix/>
          </a:blip>
          <a:srcRect/>
          <a:stretch/>
        </p:blipFill>
        <p:spPr>
          <a:xfrm>
            <a:off x="8376879" y="5160825"/>
            <a:ext cx="341944" cy="237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4"/>
          <p:cNvPicPr preferRelativeResize="0"/>
          <p:nvPr/>
        </p:nvPicPr>
        <p:blipFill rotWithShape="1">
          <a:blip r:embed="rId73">
            <a:alphaModFix/>
          </a:blip>
          <a:srcRect/>
          <a:stretch/>
        </p:blipFill>
        <p:spPr>
          <a:xfrm>
            <a:off x="5385094" y="5805853"/>
            <a:ext cx="265625" cy="266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 rotWithShape="1">
          <a:blip r:embed="rId74">
            <a:alphaModFix/>
          </a:blip>
          <a:srcRect/>
          <a:stretch/>
        </p:blipFill>
        <p:spPr>
          <a:xfrm>
            <a:off x="5029802" y="5798077"/>
            <a:ext cx="224102" cy="298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4"/>
          <p:cNvPicPr preferRelativeResize="0"/>
          <p:nvPr/>
        </p:nvPicPr>
        <p:blipFill rotWithShape="1">
          <a:blip r:embed="rId75">
            <a:alphaModFix/>
          </a:blip>
          <a:srcRect/>
          <a:stretch/>
        </p:blipFill>
        <p:spPr>
          <a:xfrm>
            <a:off x="11509717" y="5805854"/>
            <a:ext cx="265625" cy="266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4"/>
          <p:cNvPicPr preferRelativeResize="0"/>
          <p:nvPr/>
        </p:nvPicPr>
        <p:blipFill rotWithShape="1">
          <a:blip r:embed="rId76">
            <a:alphaModFix/>
          </a:blip>
          <a:srcRect/>
          <a:stretch/>
        </p:blipFill>
        <p:spPr>
          <a:xfrm>
            <a:off x="11154425" y="5798078"/>
            <a:ext cx="224102" cy="298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10;p3">
            <a:extLst>
              <a:ext uri="{FF2B5EF4-FFF2-40B4-BE49-F238E27FC236}">
                <a16:creationId xmlns:a16="http://schemas.microsoft.com/office/drawing/2014/main" id="{C3C37BA3-DB48-B9E6-4150-076922710FE1}"/>
              </a:ext>
            </a:extLst>
          </p:cNvPr>
          <p:cNvPicPr preferRelativeResize="0"/>
          <p:nvPr/>
        </p:nvPicPr>
        <p:blipFill rotWithShape="1">
          <a:blip r:embed="rId77">
            <a:alphaModFix/>
          </a:blip>
          <a:srcRect/>
          <a:stretch/>
        </p:blipFill>
        <p:spPr>
          <a:xfrm>
            <a:off x="2621" y="17339"/>
            <a:ext cx="12189379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DEED2AD-553D-FF62-6017-D893824AB132}"/>
              </a:ext>
            </a:extLst>
      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08596" y="1054454"/>
            <a:ext cx="2603345" cy="274908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FB4BBAD-C76D-C52B-F52A-1B2AFFBC3286}"/>
              </a:ext>
            </a:extLst>
      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70454" y="1458153"/>
            <a:ext cx="9438121" cy="487636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87CDF6-8F58-0CAB-C1FF-2F1B796E05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C4B4705-FCB2-B46F-FAE9-1355CBCD53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Google Shape;76;p1">
            <a:extLst>
              <a:ext uri="{FF2B5EF4-FFF2-40B4-BE49-F238E27FC236}">
                <a16:creationId xmlns:a16="http://schemas.microsoft.com/office/drawing/2014/main" id="{E305F7D0-7382-7C18-23E8-A8AD0FBE8B1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621" y="0"/>
            <a:ext cx="1218937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79;p1">
            <a:extLst>
              <a:ext uri="{FF2B5EF4-FFF2-40B4-BE49-F238E27FC236}">
                <a16:creationId xmlns:a16="http://schemas.microsoft.com/office/drawing/2014/main" id="{9A305E9B-B40E-D049-C6B1-E4C7EB686AC9}"/>
              </a:ext>
            </a:extLst>
          </p:cNvPr>
          <p:cNvSpPr txBox="1"/>
          <p:nvPr/>
        </p:nvSpPr>
        <p:spPr>
          <a:xfrm>
            <a:off x="1429248" y="1122363"/>
            <a:ext cx="933350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rgbClr val="9AFF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rPr>
              <a:t>Concl</a:t>
            </a:r>
            <a:r>
              <a:rPr lang="pt-BR" sz="2400" dirty="0">
                <a:solidFill>
                  <a:srgbClr val="9AFF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usão</a:t>
            </a:r>
            <a:endParaRPr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Google Shape;80;p1">
            <a:extLst>
              <a:ext uri="{FF2B5EF4-FFF2-40B4-BE49-F238E27FC236}">
                <a16:creationId xmlns:a16="http://schemas.microsoft.com/office/drawing/2014/main" id="{8D73F065-AD1A-5B8B-1A85-21E17C0BB8B3}"/>
              </a:ext>
            </a:extLst>
          </p:cNvPr>
          <p:cNvSpPr txBox="1"/>
          <p:nvPr/>
        </p:nvSpPr>
        <p:spPr>
          <a:xfrm>
            <a:off x="1429248" y="1787890"/>
            <a:ext cx="9164869" cy="3785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buNone/>
            </a:pPr>
            <a:r>
              <a:rPr lang="pt-BR" sz="16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 1º semestre de 2026, a Ouvidoria da Evoy reafirmou seu papel como canal de escuta ativa, transparência e resolução de demandas, atuando de forma independente e comprometida com a melhor experiência para os consorciados. Em comparação ao semestre anterior, foi registrada uma redução de 63,3% no volume de demandas recebidas, resultado que evidencia a evolução dos processos internos e o aprimoramento contínuo da experiência dos clientes.</a:t>
            </a:r>
          </a:p>
          <a:p>
            <a:pPr algn="just">
              <a:buNone/>
            </a:pPr>
            <a:endParaRPr lang="pt-BR" sz="1600" dirty="0">
              <a:solidFill>
                <a:schemeClr val="lt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just">
              <a:buNone/>
            </a:pPr>
            <a:r>
              <a:rPr lang="pt-BR" sz="16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Ao longo do período, o monitoramento contínuo das manifestações e o aperfeiçoamento dos processos contribuíram para o fortalecimento da qualidade dos atendimentos e da eficiência operacional.</a:t>
            </a:r>
          </a:p>
          <a:p>
            <a:pPr algn="just">
              <a:buNone/>
            </a:pPr>
            <a:endParaRPr lang="pt-BR" sz="1600" dirty="0">
              <a:solidFill>
                <a:schemeClr val="lt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just">
              <a:buNone/>
            </a:pPr>
            <a:r>
              <a:rPr lang="pt-BR" sz="16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Evoy segue comprometida com a evolução constante de seus processos, transformando as manifestações recebidas em oportunidades de aprendizado e melhoria. Mais do que atender às exigências regulatórias, buscamos fortalecer a confiança dos nossos clientes por meio de uma atuação transparente, responsável e orientada à excelência em cada etapa da jornada do consorciado.</a:t>
            </a:r>
          </a:p>
        </p:txBody>
      </p:sp>
    </p:spTree>
    <p:extLst>
      <p:ext uri="{BB962C8B-B14F-4D97-AF65-F5344CB8AC3E}">
        <p14:creationId xmlns:p14="http://schemas.microsoft.com/office/powerpoint/2010/main" val="3551123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511</Words>
  <Application>Microsoft Office PowerPoint</Application>
  <PresentationFormat>Widescreen</PresentationFormat>
  <Paragraphs>31</Paragraphs>
  <Slides>6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2" baseType="lpstr">
      <vt:lpstr>Arial</vt:lpstr>
      <vt:lpstr>Wingdings</vt:lpstr>
      <vt:lpstr>Calibri</vt:lpstr>
      <vt:lpstr>Roboto Light</vt:lpstr>
      <vt:lpstr>Roboto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Ryzen</dc:creator>
  <cp:lastModifiedBy>Erica Morgado</cp:lastModifiedBy>
  <cp:revision>12</cp:revision>
  <dcterms:created xsi:type="dcterms:W3CDTF">2025-09-26T12:00:41Z</dcterms:created>
  <dcterms:modified xsi:type="dcterms:W3CDTF">2026-08-26T19:00:00Z</dcterms:modified>
</cp:coreProperties>
</file>